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webextensions/webextension1.xml" ContentType="application/vnd.ms-office.webextension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webextensions/webextension2.xml" ContentType="application/vnd.ms-office.webextensio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64" r:id="rId2"/>
    <p:sldId id="286" r:id="rId3"/>
    <p:sldId id="276" r:id="rId4"/>
    <p:sldId id="261" r:id="rId5"/>
    <p:sldId id="278" r:id="rId6"/>
    <p:sldId id="289" r:id="rId7"/>
    <p:sldId id="285" r:id="rId8"/>
    <p:sldId id="283" r:id="rId9"/>
    <p:sldId id="277" r:id="rId10"/>
    <p:sldId id="282" r:id="rId11"/>
    <p:sldId id="257" r:id="rId12"/>
    <p:sldId id="280" r:id="rId13"/>
    <p:sldId id="293" r:id="rId14"/>
    <p:sldId id="294" r:id="rId15"/>
    <p:sldId id="288" r:id="rId16"/>
    <p:sldId id="287" r:id="rId17"/>
    <p:sldId id="291" r:id="rId18"/>
    <p:sldId id="290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McEaddy Holmes" initials="CMH" lastIdx="3" clrIdx="0">
    <p:extLst/>
  </p:cmAuthor>
  <p:cmAuthor id="2" name="Cynthia Garruba" initials="CG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8AA"/>
    <a:srgbClr val="4AB3C1"/>
    <a:srgbClr val="CBECEB"/>
    <a:srgbClr val="000000"/>
    <a:srgbClr val="00A8AA"/>
    <a:srgbClr val="04B0A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2" autoAdjust="0"/>
    <p:restoredTop sz="91401" autoAdjust="0"/>
  </p:normalViewPr>
  <p:slideViewPr>
    <p:cSldViewPr snapToGrid="0" snapToObjects="1">
      <p:cViewPr varScale="1">
        <p:scale>
          <a:sx n="54" d="100"/>
          <a:sy n="54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61B9E8-81CE-5C4B-8347-E09E58BCF674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E3268-23BB-AA4B-9FDD-902316A42D99}">
      <dgm:prSet phldrT="[Text]"/>
      <dgm:spPr>
        <a:solidFill>
          <a:srgbClr val="3DA8AA"/>
        </a:solidFill>
      </dgm:spPr>
      <dgm:t>
        <a:bodyPr/>
        <a:lstStyle/>
        <a:p>
          <a:pPr algn="l"/>
          <a:r>
            <a:rPr lang="en-US" dirty="0" smtClean="0"/>
            <a:t>November: Election Day</a:t>
          </a:r>
          <a:endParaRPr lang="en-US" dirty="0"/>
        </a:p>
      </dgm:t>
    </dgm:pt>
    <dgm:pt modelId="{8BBFB2D8-98C1-AB45-8807-65EE7714A6A5}" type="parTrans" cxnId="{2DAA2740-A700-6F4D-9A44-9A469C5C630F}">
      <dgm:prSet/>
      <dgm:spPr/>
      <dgm:t>
        <a:bodyPr/>
        <a:lstStyle/>
        <a:p>
          <a:pPr algn="ctr"/>
          <a:endParaRPr lang="en-US"/>
        </a:p>
      </dgm:t>
    </dgm:pt>
    <dgm:pt modelId="{B459ED2F-06A7-6849-909D-42E560CC6A08}" type="sibTrans" cxnId="{2DAA2740-A700-6F4D-9A44-9A469C5C630F}">
      <dgm:prSet/>
      <dgm:spPr>
        <a:solidFill>
          <a:srgbClr val="3DA8AA"/>
        </a:solidFill>
      </dgm:spPr>
      <dgm:t>
        <a:bodyPr/>
        <a:lstStyle/>
        <a:p>
          <a:pPr algn="ctr"/>
          <a:endParaRPr lang="en-US">
            <a:solidFill>
              <a:srgbClr val="4AB3C1"/>
            </a:solidFill>
          </a:endParaRPr>
        </a:p>
      </dgm:t>
    </dgm:pt>
    <dgm:pt modelId="{B0DE7FF8-4FCC-F648-AB7D-0250BF31597D}">
      <dgm:prSet phldrT="[Text]"/>
      <dgm:spPr>
        <a:ln>
          <a:solidFill>
            <a:srgbClr val="4AB3C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rgbClr val="4AB3C1"/>
              </a:solidFill>
            </a:rPr>
            <a:t>Every 4 years</a:t>
          </a:r>
          <a:endParaRPr lang="en-US" dirty="0">
            <a:solidFill>
              <a:srgbClr val="4AB3C1"/>
            </a:solidFill>
          </a:endParaRPr>
        </a:p>
      </dgm:t>
    </dgm:pt>
    <dgm:pt modelId="{61FFCE5C-D02B-454B-B470-FF2FCB0E2734}" type="parTrans" cxnId="{25A96292-7C14-A34D-8586-0A4F6252EF14}">
      <dgm:prSet/>
      <dgm:spPr/>
      <dgm:t>
        <a:bodyPr/>
        <a:lstStyle/>
        <a:p>
          <a:pPr algn="ctr"/>
          <a:endParaRPr lang="en-US"/>
        </a:p>
      </dgm:t>
    </dgm:pt>
    <dgm:pt modelId="{9F8D6862-D57F-1347-9ACE-16BE916B872C}" type="sibTrans" cxnId="{25A96292-7C14-A34D-8586-0A4F6252EF14}">
      <dgm:prSet/>
      <dgm:spPr/>
      <dgm:t>
        <a:bodyPr/>
        <a:lstStyle/>
        <a:p>
          <a:pPr algn="ctr"/>
          <a:endParaRPr lang="en-US"/>
        </a:p>
      </dgm:t>
    </dgm:pt>
    <dgm:pt modelId="{4B598066-85A6-2346-938E-1FEF9DF8B6E1}">
      <dgm:prSet phldrT="[Text]"/>
      <dgm:spPr>
        <a:solidFill>
          <a:srgbClr val="3DA8AA"/>
        </a:solidFill>
      </dgm:spPr>
      <dgm:t>
        <a:bodyPr/>
        <a:lstStyle/>
        <a:p>
          <a:pPr algn="l"/>
          <a:r>
            <a:rPr lang="en-US" dirty="0" smtClean="0"/>
            <a:t>December: Electoral College</a:t>
          </a:r>
          <a:endParaRPr lang="en-US" dirty="0"/>
        </a:p>
      </dgm:t>
    </dgm:pt>
    <dgm:pt modelId="{900FFF30-28D9-F048-B506-3F6F3D421E5F}" type="parTrans" cxnId="{850B1A25-3128-0140-9F05-23A2177929CB}">
      <dgm:prSet/>
      <dgm:spPr/>
      <dgm:t>
        <a:bodyPr/>
        <a:lstStyle/>
        <a:p>
          <a:pPr algn="ctr"/>
          <a:endParaRPr lang="en-US"/>
        </a:p>
      </dgm:t>
    </dgm:pt>
    <dgm:pt modelId="{329478C2-E927-CB49-9915-3F856EC20540}" type="sibTrans" cxnId="{850B1A25-3128-0140-9F05-23A2177929CB}">
      <dgm:prSet/>
      <dgm:spPr>
        <a:solidFill>
          <a:srgbClr val="3DA8AA"/>
        </a:solidFill>
      </dgm:spPr>
      <dgm:t>
        <a:bodyPr/>
        <a:lstStyle/>
        <a:p>
          <a:pPr algn="ctr"/>
          <a:endParaRPr lang="en-US"/>
        </a:p>
      </dgm:t>
    </dgm:pt>
    <dgm:pt modelId="{DBDCE4BC-8863-1043-A368-1EF6F6B8584A}">
      <dgm:prSet phldrT="[Text]"/>
      <dgm:spPr>
        <a:ln>
          <a:solidFill>
            <a:srgbClr val="4AB3C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rgbClr val="4AB3C1"/>
              </a:solidFill>
            </a:rPr>
            <a:t>Voters in general election actually chose electors</a:t>
          </a:r>
          <a:endParaRPr lang="en-US" dirty="0">
            <a:solidFill>
              <a:srgbClr val="4AB3C1"/>
            </a:solidFill>
          </a:endParaRPr>
        </a:p>
      </dgm:t>
    </dgm:pt>
    <dgm:pt modelId="{AD5AD91A-B62A-4C44-97A4-54833A1D6BEF}" type="parTrans" cxnId="{6463BE7E-DB82-7F4A-892B-6EE4E83CA361}">
      <dgm:prSet/>
      <dgm:spPr/>
      <dgm:t>
        <a:bodyPr/>
        <a:lstStyle/>
        <a:p>
          <a:pPr algn="ctr"/>
          <a:endParaRPr lang="en-US"/>
        </a:p>
      </dgm:t>
    </dgm:pt>
    <dgm:pt modelId="{D156DE99-B2D5-C64E-9331-F7E0042C8032}" type="sibTrans" cxnId="{6463BE7E-DB82-7F4A-892B-6EE4E83CA361}">
      <dgm:prSet/>
      <dgm:spPr/>
      <dgm:t>
        <a:bodyPr/>
        <a:lstStyle/>
        <a:p>
          <a:pPr algn="ctr"/>
          <a:endParaRPr lang="en-US"/>
        </a:p>
      </dgm:t>
    </dgm:pt>
    <dgm:pt modelId="{D08098E9-6FBD-3A46-A98E-469A49FE4164}">
      <dgm:prSet phldrT="[Text]"/>
      <dgm:spPr>
        <a:solidFill>
          <a:srgbClr val="3DA8AA"/>
        </a:solidFill>
      </dgm:spPr>
      <dgm:t>
        <a:bodyPr/>
        <a:lstStyle/>
        <a:p>
          <a:pPr algn="l"/>
          <a:r>
            <a:rPr lang="en-US" dirty="0" smtClean="0"/>
            <a:t>January: Inauguration Day</a:t>
          </a:r>
          <a:endParaRPr lang="en-US" dirty="0"/>
        </a:p>
      </dgm:t>
    </dgm:pt>
    <dgm:pt modelId="{05039055-D507-FF4E-B1DD-E0A02CC1D202}" type="parTrans" cxnId="{DE29DC5F-1AA3-F74A-8ED7-EF46D9811C8B}">
      <dgm:prSet/>
      <dgm:spPr/>
      <dgm:t>
        <a:bodyPr/>
        <a:lstStyle/>
        <a:p>
          <a:pPr algn="ctr"/>
          <a:endParaRPr lang="en-US"/>
        </a:p>
      </dgm:t>
    </dgm:pt>
    <dgm:pt modelId="{804AF5C7-0373-2747-BAC5-66A78731E567}" type="sibTrans" cxnId="{DE29DC5F-1AA3-F74A-8ED7-EF46D9811C8B}">
      <dgm:prSet/>
      <dgm:spPr/>
      <dgm:t>
        <a:bodyPr/>
        <a:lstStyle/>
        <a:p>
          <a:pPr algn="ctr"/>
          <a:endParaRPr lang="en-US"/>
        </a:p>
      </dgm:t>
    </dgm:pt>
    <dgm:pt modelId="{3D9594D6-E7C4-F445-A9E4-F5C34CF57004}">
      <dgm:prSet phldrT="[Text]"/>
      <dgm:spPr>
        <a:ln>
          <a:solidFill>
            <a:srgbClr val="4AB3C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rgbClr val="4AB3C1"/>
              </a:solidFill>
            </a:rPr>
            <a:t>The President and the Vice President are sworn into office on January 20th</a:t>
          </a:r>
          <a:endParaRPr lang="en-US" dirty="0">
            <a:solidFill>
              <a:srgbClr val="4AB3C1"/>
            </a:solidFill>
          </a:endParaRPr>
        </a:p>
      </dgm:t>
    </dgm:pt>
    <dgm:pt modelId="{2F66CB0B-05E1-074D-8F9C-44A07869A0CF}" type="parTrans" cxnId="{ED69A1C7-5419-C849-9977-94D01E11E50D}">
      <dgm:prSet/>
      <dgm:spPr/>
      <dgm:t>
        <a:bodyPr/>
        <a:lstStyle/>
        <a:p>
          <a:pPr algn="ctr"/>
          <a:endParaRPr lang="en-US"/>
        </a:p>
      </dgm:t>
    </dgm:pt>
    <dgm:pt modelId="{A5F5980C-D51A-D044-9D18-C5AFFBB89B96}" type="sibTrans" cxnId="{ED69A1C7-5419-C849-9977-94D01E11E50D}">
      <dgm:prSet/>
      <dgm:spPr/>
      <dgm:t>
        <a:bodyPr/>
        <a:lstStyle/>
        <a:p>
          <a:pPr algn="ctr"/>
          <a:endParaRPr lang="en-US"/>
        </a:p>
      </dgm:t>
    </dgm:pt>
    <dgm:pt modelId="{5F02AA13-9416-364A-90D7-17E659577A90}">
      <dgm:prSet phldrT="[Text]"/>
      <dgm:spPr>
        <a:ln>
          <a:solidFill>
            <a:srgbClr val="4AB3C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rgbClr val="4AB3C1"/>
              </a:solidFill>
            </a:rPr>
            <a:t>The first Tuesday after November 1st</a:t>
          </a:r>
          <a:endParaRPr lang="en-US" dirty="0">
            <a:solidFill>
              <a:srgbClr val="4AB3C1"/>
            </a:solidFill>
          </a:endParaRPr>
        </a:p>
      </dgm:t>
    </dgm:pt>
    <dgm:pt modelId="{E7039187-C1FE-8E4D-B60D-BD77A2EAE248}" type="parTrans" cxnId="{6562ED13-1CC2-C84A-A83A-107E8175852E}">
      <dgm:prSet/>
      <dgm:spPr/>
      <dgm:t>
        <a:bodyPr/>
        <a:lstStyle/>
        <a:p>
          <a:pPr algn="ctr"/>
          <a:endParaRPr lang="en-US"/>
        </a:p>
      </dgm:t>
    </dgm:pt>
    <dgm:pt modelId="{679F29E6-AA8E-C345-8172-E24D6449B084}" type="sibTrans" cxnId="{6562ED13-1CC2-C84A-A83A-107E8175852E}">
      <dgm:prSet/>
      <dgm:spPr/>
      <dgm:t>
        <a:bodyPr/>
        <a:lstStyle/>
        <a:p>
          <a:pPr algn="ctr"/>
          <a:endParaRPr lang="en-US"/>
        </a:p>
      </dgm:t>
    </dgm:pt>
    <dgm:pt modelId="{E85B288D-5D6D-A44F-BC9A-27C72F74756D}">
      <dgm:prSet/>
      <dgm:spPr>
        <a:ln>
          <a:solidFill>
            <a:srgbClr val="4AB3C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rgbClr val="4AB3C1"/>
              </a:solidFill>
            </a:rPr>
            <a:t>Electors vote in December</a:t>
          </a:r>
          <a:endParaRPr lang="en-US" dirty="0">
            <a:solidFill>
              <a:srgbClr val="4AB3C1"/>
            </a:solidFill>
          </a:endParaRPr>
        </a:p>
      </dgm:t>
    </dgm:pt>
    <dgm:pt modelId="{8F47A615-A4C8-EB47-A3BD-2F954B6A8958}" type="parTrans" cxnId="{8613EE86-7C22-A14C-8DA8-99C186383A52}">
      <dgm:prSet/>
      <dgm:spPr/>
      <dgm:t>
        <a:bodyPr/>
        <a:lstStyle/>
        <a:p>
          <a:pPr algn="ctr"/>
          <a:endParaRPr lang="en-US"/>
        </a:p>
      </dgm:t>
    </dgm:pt>
    <dgm:pt modelId="{EDFC227D-52E1-0444-849B-E616E033C0FC}" type="sibTrans" cxnId="{8613EE86-7C22-A14C-8DA8-99C186383A52}">
      <dgm:prSet/>
      <dgm:spPr/>
      <dgm:t>
        <a:bodyPr/>
        <a:lstStyle/>
        <a:p>
          <a:pPr algn="ctr"/>
          <a:endParaRPr lang="en-US"/>
        </a:p>
      </dgm:t>
    </dgm:pt>
    <dgm:pt modelId="{62905CEB-B1EA-6840-8AA9-0F7EC33C2712}">
      <dgm:prSet phldrT="[Text]"/>
      <dgm:spPr>
        <a:ln>
          <a:solidFill>
            <a:srgbClr val="4AB3C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rgbClr val="4AB3C1"/>
              </a:solidFill>
            </a:rPr>
            <a:t>Happens every 4 years</a:t>
          </a:r>
          <a:endParaRPr lang="en-US" dirty="0">
            <a:solidFill>
              <a:srgbClr val="4AB3C1"/>
            </a:solidFill>
          </a:endParaRPr>
        </a:p>
      </dgm:t>
    </dgm:pt>
    <dgm:pt modelId="{0FA6F3F5-22EF-FF4D-AA49-9EF3C3DEA1CE}" type="parTrans" cxnId="{B7EA2708-DB0D-694E-A7C6-D0AC2E7452BA}">
      <dgm:prSet/>
      <dgm:spPr/>
      <dgm:t>
        <a:bodyPr/>
        <a:lstStyle/>
        <a:p>
          <a:pPr algn="ctr"/>
          <a:endParaRPr lang="en-US"/>
        </a:p>
      </dgm:t>
    </dgm:pt>
    <dgm:pt modelId="{27F86735-BB0B-EB4C-93FA-D3099A066BB1}" type="sibTrans" cxnId="{B7EA2708-DB0D-694E-A7C6-D0AC2E7452BA}">
      <dgm:prSet/>
      <dgm:spPr/>
      <dgm:t>
        <a:bodyPr/>
        <a:lstStyle/>
        <a:p>
          <a:pPr algn="ctr"/>
          <a:endParaRPr lang="en-US"/>
        </a:p>
      </dgm:t>
    </dgm:pt>
    <dgm:pt modelId="{E8EAB64C-3FF8-3C4F-BD28-C4ACC75733DF}" type="pres">
      <dgm:prSet presAssocID="{4C61B9E8-81CE-5C4B-8347-E09E58BCF67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1C2723-4295-EF44-A6B1-28412B949DB7}" type="pres">
      <dgm:prSet presAssocID="{28FE3268-23BB-AA4B-9FDD-902316A42D99}" presName="composite" presStyleCnt="0"/>
      <dgm:spPr/>
    </dgm:pt>
    <dgm:pt modelId="{2367CFB8-4EF1-0F43-9ED6-BDEE07F06B34}" type="pres">
      <dgm:prSet presAssocID="{28FE3268-23BB-AA4B-9FDD-902316A42D9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85EB0-6252-CA4A-8C13-DEF676956BD6}" type="pres">
      <dgm:prSet presAssocID="{28FE3268-23BB-AA4B-9FDD-902316A42D99}" presName="parSh" presStyleLbl="node1" presStyleIdx="0" presStyleCnt="3"/>
      <dgm:spPr/>
      <dgm:t>
        <a:bodyPr/>
        <a:lstStyle/>
        <a:p>
          <a:endParaRPr lang="en-US"/>
        </a:p>
      </dgm:t>
    </dgm:pt>
    <dgm:pt modelId="{A5454547-7262-D046-AC39-104DFEB86A21}" type="pres">
      <dgm:prSet presAssocID="{28FE3268-23BB-AA4B-9FDD-902316A42D99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52084-7123-914A-81F5-EF0976384FA0}" type="pres">
      <dgm:prSet presAssocID="{B459ED2F-06A7-6849-909D-42E560CC6A0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B103005-6CA7-D743-B523-B0C0CF92A7BA}" type="pres">
      <dgm:prSet presAssocID="{B459ED2F-06A7-6849-909D-42E560CC6A08}" presName="connTx" presStyleLbl="sibTrans2D1" presStyleIdx="0" presStyleCnt="2"/>
      <dgm:spPr/>
      <dgm:t>
        <a:bodyPr/>
        <a:lstStyle/>
        <a:p>
          <a:endParaRPr lang="en-US"/>
        </a:p>
      </dgm:t>
    </dgm:pt>
    <dgm:pt modelId="{EFA180EE-15CF-6549-AC72-819B400B6802}" type="pres">
      <dgm:prSet presAssocID="{4B598066-85A6-2346-938E-1FEF9DF8B6E1}" presName="composite" presStyleCnt="0"/>
      <dgm:spPr/>
    </dgm:pt>
    <dgm:pt modelId="{B0E73186-A1E3-C74F-8516-C78A56E9840E}" type="pres">
      <dgm:prSet presAssocID="{4B598066-85A6-2346-938E-1FEF9DF8B6E1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F1AF3-3333-2B4F-8E31-703B45FF7076}" type="pres">
      <dgm:prSet presAssocID="{4B598066-85A6-2346-938E-1FEF9DF8B6E1}" presName="parSh" presStyleLbl="node1" presStyleIdx="1" presStyleCnt="3"/>
      <dgm:spPr/>
      <dgm:t>
        <a:bodyPr/>
        <a:lstStyle/>
        <a:p>
          <a:endParaRPr lang="en-US"/>
        </a:p>
      </dgm:t>
    </dgm:pt>
    <dgm:pt modelId="{49F49B3B-28CC-7141-B1D9-B66A114A349A}" type="pres">
      <dgm:prSet presAssocID="{4B598066-85A6-2346-938E-1FEF9DF8B6E1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6F7DA-44F7-ED41-B42E-2DF26D3472A3}" type="pres">
      <dgm:prSet presAssocID="{329478C2-E927-CB49-9915-3F856EC20540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F302DC5-A026-6040-AF96-96C6D48B68AF}" type="pres">
      <dgm:prSet presAssocID="{329478C2-E927-CB49-9915-3F856EC20540}" presName="connTx" presStyleLbl="sibTrans2D1" presStyleIdx="1" presStyleCnt="2"/>
      <dgm:spPr/>
      <dgm:t>
        <a:bodyPr/>
        <a:lstStyle/>
        <a:p>
          <a:endParaRPr lang="en-US"/>
        </a:p>
      </dgm:t>
    </dgm:pt>
    <dgm:pt modelId="{3637FAAA-0991-8849-94A7-280A8528212C}" type="pres">
      <dgm:prSet presAssocID="{D08098E9-6FBD-3A46-A98E-469A49FE4164}" presName="composite" presStyleCnt="0"/>
      <dgm:spPr/>
    </dgm:pt>
    <dgm:pt modelId="{293A06BB-CA72-A54D-AC36-81317CAA586F}" type="pres">
      <dgm:prSet presAssocID="{D08098E9-6FBD-3A46-A98E-469A49FE4164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E2E37-6B94-F246-A179-2E2D806A5E93}" type="pres">
      <dgm:prSet presAssocID="{D08098E9-6FBD-3A46-A98E-469A49FE4164}" presName="parSh" presStyleLbl="node1" presStyleIdx="2" presStyleCnt="3"/>
      <dgm:spPr/>
      <dgm:t>
        <a:bodyPr/>
        <a:lstStyle/>
        <a:p>
          <a:endParaRPr lang="en-US"/>
        </a:p>
      </dgm:t>
    </dgm:pt>
    <dgm:pt modelId="{11D4D6ED-DD0A-6F46-B2FD-7E5A6B4995D6}" type="pres">
      <dgm:prSet presAssocID="{D08098E9-6FBD-3A46-A98E-469A49FE4164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4F6CB3-DEA2-8C4D-9420-4E5F5BAA4552}" type="presOf" srcId="{329478C2-E927-CB49-9915-3F856EC20540}" destId="{B1A6F7DA-44F7-ED41-B42E-2DF26D3472A3}" srcOrd="0" destOrd="0" presId="urn:microsoft.com/office/officeart/2005/8/layout/process3"/>
    <dgm:cxn modelId="{58BB402A-E8A7-7740-99A9-2CBAF7C44662}" type="presOf" srcId="{4C61B9E8-81CE-5C4B-8347-E09E58BCF674}" destId="{E8EAB64C-3FF8-3C4F-BD28-C4ACC75733DF}" srcOrd="0" destOrd="0" presId="urn:microsoft.com/office/officeart/2005/8/layout/process3"/>
    <dgm:cxn modelId="{3B642BF5-D17B-B748-8FEF-E35F0D2008E9}" type="presOf" srcId="{329478C2-E927-CB49-9915-3F856EC20540}" destId="{5F302DC5-A026-6040-AF96-96C6D48B68AF}" srcOrd="1" destOrd="0" presId="urn:microsoft.com/office/officeart/2005/8/layout/process3"/>
    <dgm:cxn modelId="{BFDE34E8-7B8D-0C48-AE33-FBB99CB12521}" type="presOf" srcId="{B459ED2F-06A7-6849-909D-42E560CC6A08}" destId="{9B103005-6CA7-D743-B523-B0C0CF92A7BA}" srcOrd="1" destOrd="0" presId="urn:microsoft.com/office/officeart/2005/8/layout/process3"/>
    <dgm:cxn modelId="{B7EA2708-DB0D-694E-A7C6-D0AC2E7452BA}" srcId="{D08098E9-6FBD-3A46-A98E-469A49FE4164}" destId="{62905CEB-B1EA-6840-8AA9-0F7EC33C2712}" srcOrd="1" destOrd="0" parTransId="{0FA6F3F5-22EF-FF4D-AA49-9EF3C3DEA1CE}" sibTransId="{27F86735-BB0B-EB4C-93FA-D3099A066BB1}"/>
    <dgm:cxn modelId="{2DAA2740-A700-6F4D-9A44-9A469C5C630F}" srcId="{4C61B9E8-81CE-5C4B-8347-E09E58BCF674}" destId="{28FE3268-23BB-AA4B-9FDD-902316A42D99}" srcOrd="0" destOrd="0" parTransId="{8BBFB2D8-98C1-AB45-8807-65EE7714A6A5}" sibTransId="{B459ED2F-06A7-6849-909D-42E560CC6A08}"/>
    <dgm:cxn modelId="{A805F767-A470-874E-8B62-2E96F92F4B99}" type="presOf" srcId="{28FE3268-23BB-AA4B-9FDD-902316A42D99}" destId="{DA285EB0-6252-CA4A-8C13-DEF676956BD6}" srcOrd="1" destOrd="0" presId="urn:microsoft.com/office/officeart/2005/8/layout/process3"/>
    <dgm:cxn modelId="{F40DEA62-3A10-814B-8F1B-F4CF6D13F486}" type="presOf" srcId="{B0DE7FF8-4FCC-F648-AB7D-0250BF31597D}" destId="{A5454547-7262-D046-AC39-104DFEB86A21}" srcOrd="0" destOrd="0" presId="urn:microsoft.com/office/officeart/2005/8/layout/process3"/>
    <dgm:cxn modelId="{312D193A-D5DD-5144-ACCA-3D9B24330B5E}" type="presOf" srcId="{D08098E9-6FBD-3A46-A98E-469A49FE4164}" destId="{F6DE2E37-6B94-F246-A179-2E2D806A5E93}" srcOrd="1" destOrd="0" presId="urn:microsoft.com/office/officeart/2005/8/layout/process3"/>
    <dgm:cxn modelId="{A41A25DA-4819-2940-A7E8-DE0AD6C978F0}" type="presOf" srcId="{28FE3268-23BB-AA4B-9FDD-902316A42D99}" destId="{2367CFB8-4EF1-0F43-9ED6-BDEE07F06B34}" srcOrd="0" destOrd="0" presId="urn:microsoft.com/office/officeart/2005/8/layout/process3"/>
    <dgm:cxn modelId="{D43147C1-47D4-DA42-972F-1362ED262714}" type="presOf" srcId="{4B598066-85A6-2346-938E-1FEF9DF8B6E1}" destId="{B0E73186-A1E3-C74F-8516-C78A56E9840E}" srcOrd="0" destOrd="0" presId="urn:microsoft.com/office/officeart/2005/8/layout/process3"/>
    <dgm:cxn modelId="{082F96EC-83D3-E84B-B002-3AAD5B5056AE}" type="presOf" srcId="{4B598066-85A6-2346-938E-1FEF9DF8B6E1}" destId="{260F1AF3-3333-2B4F-8E31-703B45FF7076}" srcOrd="1" destOrd="0" presId="urn:microsoft.com/office/officeart/2005/8/layout/process3"/>
    <dgm:cxn modelId="{DE29DC5F-1AA3-F74A-8ED7-EF46D9811C8B}" srcId="{4C61B9E8-81CE-5C4B-8347-E09E58BCF674}" destId="{D08098E9-6FBD-3A46-A98E-469A49FE4164}" srcOrd="2" destOrd="0" parTransId="{05039055-D507-FF4E-B1DD-E0A02CC1D202}" sibTransId="{804AF5C7-0373-2747-BAC5-66A78731E567}"/>
    <dgm:cxn modelId="{62C65E21-6829-8F48-A3B0-4665610D5C57}" type="presOf" srcId="{E85B288D-5D6D-A44F-BC9A-27C72F74756D}" destId="{49F49B3B-28CC-7141-B1D9-B66A114A349A}" srcOrd="0" destOrd="1" presId="urn:microsoft.com/office/officeart/2005/8/layout/process3"/>
    <dgm:cxn modelId="{43DB8D62-3AD9-134F-A8E4-C490319E8A79}" type="presOf" srcId="{DBDCE4BC-8863-1043-A368-1EF6F6B8584A}" destId="{49F49B3B-28CC-7141-B1D9-B66A114A349A}" srcOrd="0" destOrd="0" presId="urn:microsoft.com/office/officeart/2005/8/layout/process3"/>
    <dgm:cxn modelId="{99D0E5E9-0F40-0F42-AF8F-FEFA244DB02E}" type="presOf" srcId="{B459ED2F-06A7-6849-909D-42E560CC6A08}" destId="{14252084-7123-914A-81F5-EF0976384FA0}" srcOrd="0" destOrd="0" presId="urn:microsoft.com/office/officeart/2005/8/layout/process3"/>
    <dgm:cxn modelId="{25A96292-7C14-A34D-8586-0A4F6252EF14}" srcId="{28FE3268-23BB-AA4B-9FDD-902316A42D99}" destId="{B0DE7FF8-4FCC-F648-AB7D-0250BF31597D}" srcOrd="0" destOrd="0" parTransId="{61FFCE5C-D02B-454B-B470-FF2FCB0E2734}" sibTransId="{9F8D6862-D57F-1347-9ACE-16BE916B872C}"/>
    <dgm:cxn modelId="{0A54AC1F-BCC6-7F42-BC8A-519B09062E9C}" type="presOf" srcId="{62905CEB-B1EA-6840-8AA9-0F7EC33C2712}" destId="{11D4D6ED-DD0A-6F46-B2FD-7E5A6B4995D6}" srcOrd="0" destOrd="1" presId="urn:microsoft.com/office/officeart/2005/8/layout/process3"/>
    <dgm:cxn modelId="{6463BE7E-DB82-7F4A-892B-6EE4E83CA361}" srcId="{4B598066-85A6-2346-938E-1FEF9DF8B6E1}" destId="{DBDCE4BC-8863-1043-A368-1EF6F6B8584A}" srcOrd="0" destOrd="0" parTransId="{AD5AD91A-B62A-4C44-97A4-54833A1D6BEF}" sibTransId="{D156DE99-B2D5-C64E-9331-F7E0042C8032}"/>
    <dgm:cxn modelId="{2773E72C-10AE-F24A-A215-11097E2EE7E8}" type="presOf" srcId="{5F02AA13-9416-364A-90D7-17E659577A90}" destId="{A5454547-7262-D046-AC39-104DFEB86A21}" srcOrd="0" destOrd="1" presId="urn:microsoft.com/office/officeart/2005/8/layout/process3"/>
    <dgm:cxn modelId="{6562ED13-1CC2-C84A-A83A-107E8175852E}" srcId="{28FE3268-23BB-AA4B-9FDD-902316A42D99}" destId="{5F02AA13-9416-364A-90D7-17E659577A90}" srcOrd="1" destOrd="0" parTransId="{E7039187-C1FE-8E4D-B60D-BD77A2EAE248}" sibTransId="{679F29E6-AA8E-C345-8172-E24D6449B084}"/>
    <dgm:cxn modelId="{ED69A1C7-5419-C849-9977-94D01E11E50D}" srcId="{D08098E9-6FBD-3A46-A98E-469A49FE4164}" destId="{3D9594D6-E7C4-F445-A9E4-F5C34CF57004}" srcOrd="0" destOrd="0" parTransId="{2F66CB0B-05E1-074D-8F9C-44A07869A0CF}" sibTransId="{A5F5980C-D51A-D044-9D18-C5AFFBB89B96}"/>
    <dgm:cxn modelId="{8613EE86-7C22-A14C-8DA8-99C186383A52}" srcId="{4B598066-85A6-2346-938E-1FEF9DF8B6E1}" destId="{E85B288D-5D6D-A44F-BC9A-27C72F74756D}" srcOrd="1" destOrd="0" parTransId="{8F47A615-A4C8-EB47-A3BD-2F954B6A8958}" sibTransId="{EDFC227D-52E1-0444-849B-E616E033C0FC}"/>
    <dgm:cxn modelId="{85443B84-9F31-404A-ABE7-DAEE9AFE0F53}" type="presOf" srcId="{3D9594D6-E7C4-F445-A9E4-F5C34CF57004}" destId="{11D4D6ED-DD0A-6F46-B2FD-7E5A6B4995D6}" srcOrd="0" destOrd="0" presId="urn:microsoft.com/office/officeart/2005/8/layout/process3"/>
    <dgm:cxn modelId="{850B1A25-3128-0140-9F05-23A2177929CB}" srcId="{4C61B9E8-81CE-5C4B-8347-E09E58BCF674}" destId="{4B598066-85A6-2346-938E-1FEF9DF8B6E1}" srcOrd="1" destOrd="0" parTransId="{900FFF30-28D9-F048-B506-3F6F3D421E5F}" sibTransId="{329478C2-E927-CB49-9915-3F856EC20540}"/>
    <dgm:cxn modelId="{1952E4F0-71B1-5A43-B2D5-68A55939F708}" type="presOf" srcId="{D08098E9-6FBD-3A46-A98E-469A49FE4164}" destId="{293A06BB-CA72-A54D-AC36-81317CAA586F}" srcOrd="0" destOrd="0" presId="urn:microsoft.com/office/officeart/2005/8/layout/process3"/>
    <dgm:cxn modelId="{C1193BB6-EC82-D848-86A9-552E7A4F77B8}" type="presParOf" srcId="{E8EAB64C-3FF8-3C4F-BD28-C4ACC75733DF}" destId="{041C2723-4295-EF44-A6B1-28412B949DB7}" srcOrd="0" destOrd="0" presId="urn:microsoft.com/office/officeart/2005/8/layout/process3"/>
    <dgm:cxn modelId="{AAC87798-AF4A-4C47-876F-93F6E27944F1}" type="presParOf" srcId="{041C2723-4295-EF44-A6B1-28412B949DB7}" destId="{2367CFB8-4EF1-0F43-9ED6-BDEE07F06B34}" srcOrd="0" destOrd="0" presId="urn:microsoft.com/office/officeart/2005/8/layout/process3"/>
    <dgm:cxn modelId="{7423C38D-A27C-FE4D-8E4A-F8064D663B42}" type="presParOf" srcId="{041C2723-4295-EF44-A6B1-28412B949DB7}" destId="{DA285EB0-6252-CA4A-8C13-DEF676956BD6}" srcOrd="1" destOrd="0" presId="urn:microsoft.com/office/officeart/2005/8/layout/process3"/>
    <dgm:cxn modelId="{08210E17-4EE2-054A-B911-AAF02E549A51}" type="presParOf" srcId="{041C2723-4295-EF44-A6B1-28412B949DB7}" destId="{A5454547-7262-D046-AC39-104DFEB86A21}" srcOrd="2" destOrd="0" presId="urn:microsoft.com/office/officeart/2005/8/layout/process3"/>
    <dgm:cxn modelId="{A4E65774-4AAA-7648-8B2F-096CB4B23B51}" type="presParOf" srcId="{E8EAB64C-3FF8-3C4F-BD28-C4ACC75733DF}" destId="{14252084-7123-914A-81F5-EF0976384FA0}" srcOrd="1" destOrd="0" presId="urn:microsoft.com/office/officeart/2005/8/layout/process3"/>
    <dgm:cxn modelId="{C0705B81-A123-F149-872D-AB3DBE929F85}" type="presParOf" srcId="{14252084-7123-914A-81F5-EF0976384FA0}" destId="{9B103005-6CA7-D743-B523-B0C0CF92A7BA}" srcOrd="0" destOrd="0" presId="urn:microsoft.com/office/officeart/2005/8/layout/process3"/>
    <dgm:cxn modelId="{841F2FB0-6158-7846-82B4-D2F490B434A1}" type="presParOf" srcId="{E8EAB64C-3FF8-3C4F-BD28-C4ACC75733DF}" destId="{EFA180EE-15CF-6549-AC72-819B400B6802}" srcOrd="2" destOrd="0" presId="urn:microsoft.com/office/officeart/2005/8/layout/process3"/>
    <dgm:cxn modelId="{9D4230EB-FDF9-6D4A-BEF3-15D4FBB4BC72}" type="presParOf" srcId="{EFA180EE-15CF-6549-AC72-819B400B6802}" destId="{B0E73186-A1E3-C74F-8516-C78A56E9840E}" srcOrd="0" destOrd="0" presId="urn:microsoft.com/office/officeart/2005/8/layout/process3"/>
    <dgm:cxn modelId="{1E976E1A-62A4-A749-A1DD-9D184F3C68F7}" type="presParOf" srcId="{EFA180EE-15CF-6549-AC72-819B400B6802}" destId="{260F1AF3-3333-2B4F-8E31-703B45FF7076}" srcOrd="1" destOrd="0" presId="urn:microsoft.com/office/officeart/2005/8/layout/process3"/>
    <dgm:cxn modelId="{58289D31-4967-634B-9F77-44E040335CFF}" type="presParOf" srcId="{EFA180EE-15CF-6549-AC72-819B400B6802}" destId="{49F49B3B-28CC-7141-B1D9-B66A114A349A}" srcOrd="2" destOrd="0" presId="urn:microsoft.com/office/officeart/2005/8/layout/process3"/>
    <dgm:cxn modelId="{3C7C29BE-39AF-4C49-99D6-84D8F54AB19C}" type="presParOf" srcId="{E8EAB64C-3FF8-3C4F-BD28-C4ACC75733DF}" destId="{B1A6F7DA-44F7-ED41-B42E-2DF26D3472A3}" srcOrd="3" destOrd="0" presId="urn:microsoft.com/office/officeart/2005/8/layout/process3"/>
    <dgm:cxn modelId="{A79D2312-D86B-954C-AB25-BAE31DD15412}" type="presParOf" srcId="{B1A6F7DA-44F7-ED41-B42E-2DF26D3472A3}" destId="{5F302DC5-A026-6040-AF96-96C6D48B68AF}" srcOrd="0" destOrd="0" presId="urn:microsoft.com/office/officeart/2005/8/layout/process3"/>
    <dgm:cxn modelId="{2FA68241-9850-4946-B681-773DBE05825A}" type="presParOf" srcId="{E8EAB64C-3FF8-3C4F-BD28-C4ACC75733DF}" destId="{3637FAAA-0991-8849-94A7-280A8528212C}" srcOrd="4" destOrd="0" presId="urn:microsoft.com/office/officeart/2005/8/layout/process3"/>
    <dgm:cxn modelId="{31A1848C-BEEC-3949-8AA6-6AF1699B20B4}" type="presParOf" srcId="{3637FAAA-0991-8849-94A7-280A8528212C}" destId="{293A06BB-CA72-A54D-AC36-81317CAA586F}" srcOrd="0" destOrd="0" presId="urn:microsoft.com/office/officeart/2005/8/layout/process3"/>
    <dgm:cxn modelId="{44F95A90-887C-5247-94E6-E792367E1F07}" type="presParOf" srcId="{3637FAAA-0991-8849-94A7-280A8528212C}" destId="{F6DE2E37-6B94-F246-A179-2E2D806A5E93}" srcOrd="1" destOrd="0" presId="urn:microsoft.com/office/officeart/2005/8/layout/process3"/>
    <dgm:cxn modelId="{AF4C7EE4-7CB1-5148-B7CC-7E8025CC9E4F}" type="presParOf" srcId="{3637FAAA-0991-8849-94A7-280A8528212C}" destId="{11D4D6ED-DD0A-6F46-B2FD-7E5A6B4995D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26229-8439-486E-A9EC-2E939D9F362B}" type="datetimeFigureOut">
              <a:rPr lang="en-US"/>
              <a:t>10/4/2017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D18F2-2A01-4337-B6F4-B5A3849B9E0E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28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22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6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7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4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6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2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83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38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18F2-2A01-4337-B6F4-B5A3849B9E0E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1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8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7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0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2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9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0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8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9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9FCDD-876C-2E4D-9849-7D54DF0DDF8B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596D4-D16E-324A-B2B3-42AF536E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microsoft.com/office/2011/relationships/webextension" Target="../webextensions/webextension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3.jp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microsoft.com/office/2011/relationships/webextension" Target="../webextensions/webextension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://www.fearlessglobalcitizen.org/" TargetMode="External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937" y="5447370"/>
            <a:ext cx="7585363" cy="646331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</a:rPr>
              <a:t>Democracy in the USA</a:t>
            </a:r>
            <a:endParaRPr lang="en-US" b="1" i="1" dirty="0">
              <a:solidFill>
                <a:srgbClr val="04B0AF"/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28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3941"/>
    </mc:Choice>
    <mc:Fallback xmlns="">
      <p:transition spd="slow" advTm="3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46" objId="6"/>
        <p14:stopEvt time="3100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/Users/GroverPro/Library/Containers/com.apple.mail/Data/Library/Mail Downloads/66B3D7B5-71BE-4AD2-9447-0C0EA417A815/IMG_6955.jpe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36" y="1588171"/>
            <a:ext cx="3524484" cy="2863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98621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Executive- Vice President and Cabinet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" y="998622"/>
            <a:ext cx="5436636" cy="3862136"/>
          </a:xfrm>
          <a:prstGeom prst="rect">
            <a:avLst/>
          </a:prstGeom>
        </p:spPr>
        <p:txBody>
          <a:bodyPr vert="horz" lIns="91440" tIns="45720" rIns="91440" bIns="45720" numCol="1" spcCol="3657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4AB3C1"/>
                </a:solidFill>
              </a:rPr>
              <a:t>The Executive Branch includes the Vice President</a:t>
            </a:r>
          </a:p>
          <a:p>
            <a:r>
              <a:rPr lang="en-US" sz="1800" dirty="0" smtClean="0">
                <a:solidFill>
                  <a:srgbClr val="4AB3C1"/>
                </a:solidFill>
              </a:rPr>
              <a:t> He or she belongs to the same political party as the President and is elected along with the President</a:t>
            </a:r>
          </a:p>
          <a:p>
            <a:r>
              <a:rPr lang="en-US" sz="1800" dirty="0" smtClean="0">
                <a:solidFill>
                  <a:srgbClr val="4AB3C1"/>
                </a:solidFill>
              </a:rPr>
              <a:t>Always ready to assume the role of President if necessary</a:t>
            </a:r>
          </a:p>
          <a:p>
            <a:r>
              <a:rPr lang="en-US" sz="1800" dirty="0" smtClean="0">
                <a:solidFill>
                  <a:srgbClr val="4AB3C1"/>
                </a:solidFill>
              </a:rPr>
              <a:t>Also serves as President of the US Senate and can cast a tie-breaking vote in the Senate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4AB3C1"/>
                </a:solidFill>
              </a:rPr>
              <a:t>The Executive Branch also includes the Cabinet</a:t>
            </a:r>
          </a:p>
          <a:p>
            <a:r>
              <a:rPr lang="en-US" sz="1800" dirty="0" smtClean="0">
                <a:solidFill>
                  <a:srgbClr val="4AB3C1"/>
                </a:solidFill>
              </a:rPr>
              <a:t>Cabinet Members are appointed by the President and confirmed by the Senate</a:t>
            </a:r>
          </a:p>
          <a:p>
            <a:r>
              <a:rPr lang="en-US" sz="1800" dirty="0" smtClean="0">
                <a:solidFill>
                  <a:srgbClr val="4AB3C1"/>
                </a:solidFill>
              </a:rPr>
              <a:t>Run the key departments of government and advise the President</a:t>
            </a:r>
          </a:p>
          <a:p>
            <a:endParaRPr lang="en-US" sz="1800" dirty="0" smtClean="0">
              <a:solidFill>
                <a:srgbClr val="04B0A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04B0AF"/>
                </a:solidFill>
              </a:rPr>
              <a:t>	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15" objId="2"/>
        <p14:stopEvt time="35446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50" y="0"/>
            <a:ext cx="7923679" cy="102867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The Judicial Branch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3726" y="910993"/>
            <a:ext cx="8870274" cy="412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AB3C1"/>
                </a:solidFill>
              </a:rPr>
              <a:t>The Supreme Court heads the </a:t>
            </a:r>
            <a:r>
              <a:rPr lang="en-US" sz="2400" dirty="0" smtClean="0">
                <a:solidFill>
                  <a:srgbClr val="4AB3C1"/>
                </a:solidFill>
              </a:rPr>
              <a:t>Judicial </a:t>
            </a:r>
            <a:r>
              <a:rPr lang="en-US" sz="2400" dirty="0">
                <a:solidFill>
                  <a:srgbClr val="4AB3C1"/>
                </a:solidFill>
              </a:rPr>
              <a:t>B</a:t>
            </a:r>
            <a:r>
              <a:rPr lang="en-US" sz="2400" dirty="0" smtClean="0">
                <a:solidFill>
                  <a:srgbClr val="4AB3C1"/>
                </a:solidFill>
              </a:rPr>
              <a:t>ranch </a:t>
            </a:r>
            <a:r>
              <a:rPr lang="en-US" sz="2400" dirty="0">
                <a:solidFill>
                  <a:srgbClr val="4AB3C1"/>
                </a:solidFill>
              </a:rPr>
              <a:t>of the United States government</a:t>
            </a:r>
            <a:r>
              <a:rPr lang="en-US" sz="2400" dirty="0" smtClean="0">
                <a:solidFill>
                  <a:srgbClr val="4AB3C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				</a:t>
            </a:r>
          </a:p>
        </p:txBody>
      </p:sp>
      <p:pic>
        <p:nvPicPr>
          <p:cNvPr id="6" name="Picture 5" descr="/Users/GroverPro/Desktop/APIA Government Project/Ana Sardinha 0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 bwMode="auto">
          <a:xfrm>
            <a:off x="273726" y="1859381"/>
            <a:ext cx="3775075" cy="248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315968" y="1481328"/>
            <a:ext cx="4407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AB3C1"/>
                </a:solidFill>
              </a:rPr>
              <a:t>Supreme Court Justices are appointed by the President, confirmed by the Senate, and serve for a lifetime.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AB3C1"/>
                </a:solidFill>
              </a:rPr>
              <a:t>There are nine Justices on the modern Supreme Court.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AB3C1"/>
                </a:solidFill>
              </a:rPr>
              <a:t>The Supreme Court is the only court established by the US Constitution.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AB3C1"/>
                </a:solidFill>
              </a:rPr>
              <a:t>The decisions they make are of national importance and are absolute and final.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2"/>
    </mc:Choice>
    <mc:Fallback xmlns="">
      <p:transition spd="slow" advTm="2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09" objId="4"/>
        <p14:stopEvt time="27591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773626836"/>
              </p:ext>
            </p:extLst>
          </p:nvPr>
        </p:nvSpPr>
        <p:spPr>
          <a:xfrm>
            <a:off x="711327" y="101600"/>
            <a:ext cx="7886700" cy="113188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charset="0"/>
                <a:cs typeface="Times New Roman"/>
              </a:rPr>
              <a:t>Three-Ring Government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 charset="0"/>
              <a:cs typeface="Times New Roman"/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Content Placeholder 4" title="Web Video Player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94541273"/>
                  </p:ext>
                </p:extLst>
              </p:nvPr>
            </p:nvGraphicFramePr>
            <p:xfrm>
              <a:off x="1924050" y="1495425"/>
              <a:ext cx="5461254" cy="291096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5" name="Content Placeholder 4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4050" y="1495425"/>
                <a:ext cx="5461254" cy="29109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64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59"/>
    </mc:Choice>
    <mc:Fallback xmlns="">
      <p:transition spd="slow" advTm="19225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773626836"/>
              </p:ext>
            </p:extLst>
          </p:nvPr>
        </p:nvSpPr>
        <p:spPr>
          <a:xfrm>
            <a:off x="628650" y="-139699"/>
            <a:ext cx="7886700" cy="106679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US Presidential Elections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 charset="0"/>
              <a:cs typeface="Times New Roman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965212"/>
              </p:ext>
            </p:extLst>
          </p:nvPr>
        </p:nvGraphicFramePr>
        <p:xfrm>
          <a:off x="177800" y="1092201"/>
          <a:ext cx="8509000" cy="3009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91"/>
    </mc:Choice>
    <mc:Fallback xmlns="">
      <p:transition spd="slow" advTm="6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29" objId="3"/>
        <p14:stopEvt time="60643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773626836"/>
              </p:ext>
            </p:extLst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charset="0"/>
                <a:cs typeface="Times New Roman"/>
              </a:rPr>
              <a:t>The Electoral College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 charset="0"/>
              <a:cs typeface="Times New Roman"/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Content Placeholder 2" title="Web Video Player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30254813"/>
                  </p:ext>
                </p:extLst>
              </p:nvPr>
            </p:nvGraphicFramePr>
            <p:xfrm>
              <a:off x="1401763" y="1108075"/>
              <a:ext cx="6637337" cy="299402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Content Placeholder 2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1763" y="1108075"/>
                <a:ext cx="6637337" cy="29940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21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397"/>
    </mc:Choice>
    <mc:Fallback xmlns="">
      <p:transition spd="slow" advTm="31739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220949"/>
            <a:ext cx="882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charset="0"/>
                <a:cs typeface="Times New Roman"/>
              </a:rPr>
              <a:t>The US Election Cycle </a:t>
            </a:r>
            <a:endParaRPr lang="en-US" sz="3600" b="1" i="1" dirty="0">
              <a:solidFill>
                <a:srgbClr val="00A8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5464" y="1381005"/>
            <a:ext cx="4884644" cy="3400360"/>
          </a:xfrm>
        </p:spPr>
        <p:txBody>
          <a:bodyPr/>
          <a:lstStyle/>
          <a:p>
            <a:r>
              <a:rPr lang="en-US" sz="2400" dirty="0">
                <a:solidFill>
                  <a:srgbClr val="4AB3C1"/>
                </a:solidFill>
              </a:rPr>
              <a:t>US Representatives are elected </a:t>
            </a:r>
            <a:r>
              <a:rPr lang="en-US" sz="2400" dirty="0" smtClean="0">
                <a:solidFill>
                  <a:srgbClr val="4AB3C1"/>
                </a:solidFill>
              </a:rPr>
              <a:t>every </a:t>
            </a:r>
            <a:r>
              <a:rPr lang="en-US" sz="2400" dirty="0">
                <a:solidFill>
                  <a:srgbClr val="4AB3C1"/>
                </a:solidFill>
              </a:rPr>
              <a:t>two years </a:t>
            </a:r>
            <a:r>
              <a:rPr lang="en-US" sz="2400" dirty="0" smtClean="0">
                <a:solidFill>
                  <a:srgbClr val="4AB3C1"/>
                </a:solidFill>
              </a:rPr>
              <a:t>with </a:t>
            </a:r>
            <a:r>
              <a:rPr lang="en-US" sz="2400" dirty="0">
                <a:solidFill>
                  <a:srgbClr val="4AB3C1"/>
                </a:solidFill>
              </a:rPr>
              <a:t>no term </a:t>
            </a:r>
            <a:r>
              <a:rPr lang="en-US" sz="2400" dirty="0" smtClean="0">
                <a:solidFill>
                  <a:srgbClr val="4AB3C1"/>
                </a:solidFill>
              </a:rPr>
              <a:t>limits. </a:t>
            </a:r>
            <a:endParaRPr lang="en-US" sz="2400" dirty="0">
              <a:solidFill>
                <a:srgbClr val="4AB3C1"/>
              </a:solidFill>
            </a:endParaRPr>
          </a:p>
          <a:p>
            <a:r>
              <a:rPr lang="en-US" sz="2400" dirty="0">
                <a:solidFill>
                  <a:srgbClr val="4AB3C1"/>
                </a:solidFill>
              </a:rPr>
              <a:t>Senators are elected every six years with no term </a:t>
            </a:r>
            <a:r>
              <a:rPr lang="en-US" sz="2400" dirty="0" smtClean="0">
                <a:solidFill>
                  <a:srgbClr val="4AB3C1"/>
                </a:solidFill>
              </a:rPr>
              <a:t>limits.</a:t>
            </a:r>
            <a:endParaRPr lang="en-US" sz="2400" dirty="0">
              <a:solidFill>
                <a:srgbClr val="4AB3C1"/>
              </a:solidFill>
            </a:endParaRPr>
          </a:p>
          <a:p>
            <a:r>
              <a:rPr lang="en-US" sz="2400" dirty="0" smtClean="0">
                <a:solidFill>
                  <a:srgbClr val="4AB3C1"/>
                </a:solidFill>
              </a:rPr>
              <a:t>The President </a:t>
            </a:r>
            <a:r>
              <a:rPr lang="en-US" sz="2400" dirty="0">
                <a:solidFill>
                  <a:srgbClr val="4AB3C1"/>
                </a:solidFill>
              </a:rPr>
              <a:t>is elected every four years and can only serve two terms </a:t>
            </a:r>
            <a:r>
              <a:rPr lang="en-US" sz="2400" dirty="0" smtClean="0">
                <a:solidFill>
                  <a:srgbClr val="4AB3C1"/>
                </a:solidFill>
              </a:rPr>
              <a:t>(eight </a:t>
            </a:r>
            <a:r>
              <a:rPr lang="en-US" sz="2400" dirty="0">
                <a:solidFill>
                  <a:srgbClr val="4AB3C1"/>
                </a:solidFill>
              </a:rPr>
              <a:t>years).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81005"/>
            <a:ext cx="3039034" cy="3039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669208" y="3237485"/>
            <a:ext cx="161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AB3C1"/>
                </a:solidFill>
              </a:rPr>
              <a:t> </a:t>
            </a:r>
            <a:r>
              <a:rPr lang="en-US" sz="1200" dirty="0" err="1" smtClean="0">
                <a:solidFill>
                  <a:srgbClr val="4AB3C1"/>
                </a:solidFill>
              </a:rPr>
              <a:t>www.Freepik.com</a:t>
            </a:r>
            <a:endParaRPr lang="en-US" sz="1200" dirty="0">
              <a:solidFill>
                <a:srgbClr val="4AB3C1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9"/>
    </mc:Choice>
    <mc:Fallback xmlns="">
      <p:transition spd="slow" advTm="2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94" objId="5"/>
        <p14:stopEvt time="18193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773626836"/>
              </p:ext>
            </p:extLst>
          </p:nvPr>
        </p:nvSpPr>
        <p:spPr>
          <a:xfrm>
            <a:off x="628650" y="2633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charset="0"/>
                <a:cs typeface="Times New Roman"/>
              </a:rPr>
              <a:t>Learn More </a:t>
            </a:r>
            <a:r>
              <a:rPr lang="en-US" sz="3600" b="1" i="1" dirty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charset="0"/>
                <a:cs typeface="Times New Roman"/>
              </a:rPr>
              <a:t>A</a:t>
            </a:r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charset="0"/>
                <a:cs typeface="Times New Roman"/>
              </a:rPr>
              <a:t>bout the US Government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0355" y="1120546"/>
            <a:ext cx="7886700" cy="4351338"/>
          </a:xfrm>
        </p:spPr>
        <p:txBody>
          <a:bodyPr/>
          <a:lstStyle/>
          <a:p>
            <a:r>
              <a:rPr lang="en-US" sz="2400" dirty="0" smtClean="0">
                <a:solidFill>
                  <a:srgbClr val="4AB3C1"/>
                </a:solidFill>
              </a:rPr>
              <a:t>Visit your local city, county or state government buildings.  They often have open hours and opportunities for you to visit many of these beautiful buildings.  </a:t>
            </a:r>
          </a:p>
          <a:p>
            <a:r>
              <a:rPr lang="en-US" sz="2400" dirty="0" smtClean="0">
                <a:solidFill>
                  <a:srgbClr val="4AB3C1"/>
                </a:solidFill>
              </a:rPr>
              <a:t>Visit Washington, DC. From the many museums and monuments</a:t>
            </a:r>
            <a:r>
              <a:rPr lang="en-US" sz="2400" dirty="0">
                <a:solidFill>
                  <a:srgbClr val="4AB3C1"/>
                </a:solidFill>
              </a:rPr>
              <a:t> </a:t>
            </a:r>
            <a:r>
              <a:rPr lang="en-US" sz="2400" dirty="0" smtClean="0">
                <a:solidFill>
                  <a:srgbClr val="4AB3C1"/>
                </a:solidFill>
              </a:rPr>
              <a:t>to tours of the US Capitol, there is so much to see and do in DC!</a:t>
            </a:r>
            <a:endParaRPr lang="en-US" sz="2400" dirty="0">
              <a:solidFill>
                <a:srgbClr val="4AB3C1"/>
              </a:solidFill>
            </a:endParaRPr>
          </a:p>
          <a:p>
            <a:r>
              <a:rPr lang="en-US" sz="2400" dirty="0" smtClean="0">
                <a:solidFill>
                  <a:srgbClr val="4AB3C1"/>
                </a:solidFill>
              </a:rPr>
              <a:t>Your Community Counselor can direct you to places to visit, classes about US government, and travel ideas.</a:t>
            </a:r>
          </a:p>
          <a:p>
            <a:pPr marL="0" indent="0">
              <a:buNone/>
            </a:pPr>
            <a:endParaRPr lang="en-US" dirty="0">
              <a:solidFill>
                <a:srgbClr val="4AB3C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AB3C1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1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6"/>
    </mc:Choice>
    <mc:Fallback xmlns="">
      <p:transition spd="slow" advTm="3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11" objId="3"/>
        <p14:stopEvt time="32719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81398" y="233649"/>
            <a:ext cx="554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charset="0"/>
                <a:cs typeface="Times New Roman"/>
              </a:rPr>
              <a:t>Explore the USA!</a:t>
            </a:r>
            <a:endParaRPr lang="en-US" sz="3600" b="1" i="1" dirty="0">
              <a:solidFill>
                <a:srgbClr val="00A8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3231" y="1054291"/>
            <a:ext cx="3814669" cy="34861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Au Pair in </a:t>
            </a:r>
            <a:r>
              <a:rPr lang="en-US" sz="2400" dirty="0">
                <a:solidFill>
                  <a:srgbClr val="4AB3C1"/>
                </a:solidFill>
              </a:rPr>
              <a:t>America encourages all of you to explore the USA during your au pair year.  </a:t>
            </a:r>
            <a:endParaRPr lang="en-US" sz="2400" dirty="0" smtClean="0">
              <a:solidFill>
                <a:srgbClr val="4AB3C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Use </a:t>
            </a:r>
            <a:r>
              <a:rPr lang="en-US" sz="2400" dirty="0">
                <a:solidFill>
                  <a:srgbClr val="4AB3C1"/>
                </a:solidFill>
              </a:rPr>
              <a:t>your free weekends, vacations and travel month to visit the places here you really want to see.  Don't waste your money on things, </a:t>
            </a:r>
            <a:r>
              <a:rPr lang="en-US" sz="2400" dirty="0" smtClean="0">
                <a:solidFill>
                  <a:srgbClr val="4AB3C1"/>
                </a:solidFill>
              </a:rPr>
              <a:t>rather spend </a:t>
            </a:r>
            <a:r>
              <a:rPr lang="en-US" sz="2400" dirty="0">
                <a:solidFill>
                  <a:srgbClr val="4AB3C1"/>
                </a:solidFill>
              </a:rPr>
              <a:t>it on experiences!  </a:t>
            </a:r>
            <a:r>
              <a:rPr lang="en-US" sz="2400" dirty="0" smtClean="0">
                <a:solidFill>
                  <a:srgbClr val="4AB3C1"/>
                </a:solidFill>
              </a:rPr>
              <a:t>Have </a:t>
            </a:r>
            <a:r>
              <a:rPr lang="en-US" sz="2400" dirty="0">
                <a:solidFill>
                  <a:srgbClr val="4AB3C1"/>
                </a:solidFill>
              </a:rPr>
              <a:t>fun and be adventurous!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1" y="1054291"/>
            <a:ext cx="4665570" cy="3486104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7"/>
    </mc:Choice>
    <mc:Fallback xmlns="">
      <p:transition spd="slow" advTm="2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83" objId="3"/>
        <p14:stopEvt time="21454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43377" y="6463653"/>
            <a:ext cx="3372653" cy="724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>
                <a:solidFill>
                  <a:srgbClr val="4AB3C1"/>
                </a:solidFill>
                <a:hlinkClick r:id="rId6"/>
              </a:rPr>
              <a:t>www.fearlessglobalcitizen.org</a:t>
            </a:r>
            <a:r>
              <a:rPr lang="en-US" sz="2000" dirty="0"/>
              <a:t> </a:t>
            </a:r>
            <a:endParaRPr lang="en-US" sz="2000" dirty="0">
              <a:solidFill>
                <a:srgbClr val="4AB3C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30" y="4755802"/>
            <a:ext cx="1819275" cy="1707851"/>
          </a:xfrm>
          <a:prstGeom prst="rect">
            <a:avLst/>
          </a:prstGeom>
          <a:ln>
            <a:solidFill>
              <a:srgbClr val="3333CC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22094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charset="0"/>
                <a:cs typeface="Times New Roman"/>
              </a:rPr>
              <a:t>Are You a Fearless Global Citizen? </a:t>
            </a:r>
            <a:endParaRPr lang="en-US" sz="3600" b="1" i="1" dirty="0">
              <a:solidFill>
                <a:srgbClr val="00A8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739" y="785485"/>
            <a:ext cx="85693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4AB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Fearless Global Citizen </a:t>
            </a:r>
            <a:endParaRPr lang="en-US" b="1" dirty="0">
              <a:solidFill>
                <a:srgbClr val="4AB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 </a:t>
            </a:r>
            <a:r>
              <a:rPr lang="en-US" dirty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 their comfort zone—leaving behind the familiar, </a:t>
            </a:r>
            <a:r>
              <a:rPr lang="en-US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unafraid to </a:t>
            </a:r>
            <a:r>
              <a:rPr lang="en-US" dirty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 to learn more about themselves and the world.  </a:t>
            </a:r>
            <a:endParaRPr lang="en-US" dirty="0" smtClean="0">
              <a:solidFill>
                <a:srgbClr val="4AB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Experiences </a:t>
            </a:r>
            <a:r>
              <a:rPr lang="en-US" dirty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variety of cultures firsthand—learning about the world, its people and its cultures through travel simply has no substitute. </a:t>
            </a:r>
            <a:endParaRPr lang="en-US" dirty="0" smtClean="0">
              <a:solidFill>
                <a:srgbClr val="4AB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Explores </a:t>
            </a:r>
            <a:r>
              <a:rPr lang="en-US" dirty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to enhance their career: gaining an international perspective creates a broader understanding and respect of ideas and commerce around the world.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Gains </a:t>
            </a:r>
            <a:r>
              <a:rPr lang="en-US" dirty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appreciation of the world around them—respecting fellow global citizens begins with the understanding of their lives, culture and values, which results in genuine appreciation. </a:t>
            </a:r>
            <a:endParaRPr lang="en-US" dirty="0" smtClean="0">
              <a:solidFill>
                <a:srgbClr val="4AB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Embraces </a:t>
            </a:r>
            <a:r>
              <a:rPr lang="en-US" dirty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diversity—whether it's religion, race, culture or gender, diversity comes </a:t>
            </a:r>
            <a:r>
              <a:rPr lang="en-US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in </a:t>
            </a:r>
            <a:r>
              <a:rPr lang="en-US" dirty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forms. In order to learn from one another, we must first gain an </a:t>
            </a:r>
            <a:r>
              <a:rPr lang="en-US" dirty="0" smtClean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understanding </a:t>
            </a:r>
            <a:r>
              <a:rPr lang="en-US" dirty="0">
                <a:solidFill>
                  <a:srgbClr val="4AB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one another.   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8"/>
    </mc:Choice>
    <mc:Fallback xmlns="">
      <p:transition spd="slow" advTm="6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8" objId="2"/>
        <p14:stopEvt time="61249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7"/>
    </mc:Choice>
    <mc:Fallback xmlns="">
      <p:transition spd="slow" advTm="17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79" y="2960190"/>
            <a:ext cx="7618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4B0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Pair in America values our Au Pairs as Citizen Ambassadors who bring home to their own countries first-hand knowledge of Americans and our culture.</a:t>
            </a:r>
            <a:endParaRPr lang="en-US" sz="2800" b="1" dirty="0">
              <a:solidFill>
                <a:srgbClr val="04B0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03" y="386085"/>
            <a:ext cx="6692055" cy="1923978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12"/>
    </mc:Choice>
    <mc:Fallback xmlns="">
      <p:transition spd="slow" advTm="3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90" objId="4"/>
        <p14:stopEvt time="33665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What is a democracy?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0" y="1690689"/>
            <a:ext cx="3849221" cy="2312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3DA8AA"/>
                </a:solidFill>
              </a:rPr>
              <a:t>It is a </a:t>
            </a:r>
            <a:r>
              <a:rPr lang="en-US" sz="2400" dirty="0">
                <a:solidFill>
                  <a:srgbClr val="3DA8AA"/>
                </a:solidFill>
              </a:rPr>
              <a:t>form of government in which people choose leaders by </a:t>
            </a:r>
            <a:r>
              <a:rPr lang="en-US" sz="2400" dirty="0" smtClean="0">
                <a:solidFill>
                  <a:srgbClr val="3DA8AA"/>
                </a:solidFill>
              </a:rPr>
              <a:t>voting.</a:t>
            </a:r>
            <a:endParaRPr lang="en-US" sz="2400" dirty="0">
              <a:solidFill>
                <a:srgbClr val="3DA8AA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3DA8AA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3DA8AA"/>
                </a:solidFill>
              </a:rPr>
              <a:t>Merriam-Webster Dictionary</a:t>
            </a:r>
            <a:endParaRPr lang="en-US" sz="2000" dirty="0">
              <a:solidFill>
                <a:srgbClr val="3DA8A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90689"/>
            <a:ext cx="3267635" cy="2174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BECEB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4"/>
    </mc:Choice>
    <mc:Fallback xmlns="">
      <p:transition spd="slow" advTm="12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77" objId="4"/>
        <p14:stopEvt time="11917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271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What is the US form of democracy?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The two most common types of democracies today are presidential and parliamentary.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The United States has a presidential democracy. </a:t>
            </a:r>
            <a:endParaRPr lang="en-US" sz="2400" dirty="0">
              <a:solidFill>
                <a:srgbClr val="4AB3C1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2"/>
    </mc:Choice>
    <mc:Fallback xmlns="">
      <p:transition spd="slow" advTm="2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47" objId="4"/>
        <p14:stopEvt time="1859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28" y="-1057488"/>
            <a:ext cx="5713619" cy="7210255"/>
          </a:xfr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7"/>
    </mc:Choice>
    <mc:Fallback xmlns="">
      <p:transition spd="slow" advTm="2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64" objId="3"/>
        <p14:stopEvt time="21492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274042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Legislative Branch – US Congress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62096" y="1210309"/>
            <a:ext cx="5788609" cy="475735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4AB3C1"/>
                </a:solidFill>
              </a:rPr>
              <a:t>Congress is divided into two parts: the Senate and the House of Representatives.</a:t>
            </a:r>
          </a:p>
          <a:p>
            <a:r>
              <a:rPr lang="en-US" sz="2400" dirty="0" smtClean="0">
                <a:solidFill>
                  <a:srgbClr val="4AB3C1"/>
                </a:solidFill>
              </a:rPr>
              <a:t>Members of Congress write and vote on laws (also called legislation).</a:t>
            </a:r>
          </a:p>
          <a:p>
            <a:r>
              <a:rPr lang="en-US" sz="2400" dirty="0" smtClean="0">
                <a:solidFill>
                  <a:srgbClr val="4AB3C1"/>
                </a:solidFill>
              </a:rPr>
              <a:t>Congress creates annual government budget which is paid for by taxing the citizens.</a:t>
            </a:r>
          </a:p>
          <a:p>
            <a:r>
              <a:rPr lang="en-US" sz="2400" dirty="0" smtClean="0">
                <a:solidFill>
                  <a:srgbClr val="4AB3C1"/>
                </a:solidFill>
              </a:rPr>
              <a:t>Congress has the power to declare war.</a:t>
            </a:r>
            <a:endParaRPr lang="en-US" sz="2400" dirty="0">
              <a:solidFill>
                <a:srgbClr val="4AB3C1"/>
              </a:solidFill>
            </a:endParaRPr>
          </a:p>
        </p:txBody>
      </p:sp>
      <p:pic>
        <p:nvPicPr>
          <p:cNvPr id="7" name="Content Placeholder 6" descr="/Users/GroverPro/Desktop/APIA Government Project/Hadar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0" y="1274042"/>
            <a:ext cx="2562860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48"/>
    </mc:Choice>
    <mc:Fallback xmlns="">
      <p:transition spd="slow" advTm="2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8" objId="3"/>
        <p14:stopEvt time="27068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9540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Legislative – The Senate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/Users/GroverPro/Desktop/APIA Government Project/IMG_21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34" y="1531807"/>
            <a:ext cx="4099156" cy="2436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92604"/>
            <a:ext cx="320942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AB3C1"/>
                </a:solidFill>
              </a:rPr>
              <a:t>The Senate has 100 </a:t>
            </a:r>
            <a:r>
              <a:rPr lang="en-US" dirty="0" smtClean="0">
                <a:solidFill>
                  <a:srgbClr val="4AB3C1"/>
                </a:solidFill>
              </a:rPr>
              <a:t>members</a:t>
            </a:r>
            <a:r>
              <a:rPr lang="en-US" dirty="0">
                <a:solidFill>
                  <a:srgbClr val="4AB3C1"/>
                </a:solidFill>
              </a:rPr>
              <a:t> </a:t>
            </a:r>
            <a:r>
              <a:rPr lang="en-US" dirty="0" smtClean="0">
                <a:solidFill>
                  <a:srgbClr val="4AB3C1"/>
                </a:solidFill>
              </a:rPr>
              <a:t>because each of the 50 states elects two Senators.</a:t>
            </a:r>
          </a:p>
          <a:p>
            <a:pPr marL="0" indent="0">
              <a:buNone/>
            </a:pPr>
            <a:r>
              <a:rPr lang="en-US" dirty="0">
                <a:solidFill>
                  <a:srgbClr val="4AB3C1"/>
                </a:solidFill>
              </a:rPr>
              <a:t/>
            </a:r>
            <a:br>
              <a:rPr lang="en-US" dirty="0">
                <a:solidFill>
                  <a:srgbClr val="4AB3C1"/>
                </a:solidFill>
              </a:rPr>
            </a:br>
            <a:r>
              <a:rPr lang="en-US" dirty="0">
                <a:solidFill>
                  <a:srgbClr val="4AB3C1"/>
                </a:solidFill>
              </a:rPr>
              <a:t/>
            </a:r>
            <a:br>
              <a:rPr lang="en-US" dirty="0">
                <a:solidFill>
                  <a:srgbClr val="4AB3C1"/>
                </a:solidFill>
              </a:rPr>
            </a:br>
            <a:endParaRPr lang="en-US" dirty="0">
              <a:solidFill>
                <a:srgbClr val="4AB3C1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"/>
    </mc:Choice>
    <mc:Fallback xmlns="">
      <p:transition spd="slow" advTm="1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98" objId="4"/>
        <p14:stopEvt time="9841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37" y="1"/>
            <a:ext cx="8634140" cy="9906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Legislative – The House of Representatives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0337" y="1235169"/>
            <a:ext cx="3356476" cy="37459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AB3C1"/>
                </a:solidFill>
              </a:rPr>
              <a:t>There are 435 total </a:t>
            </a:r>
            <a:r>
              <a:rPr lang="en-US" sz="2400" dirty="0" smtClean="0">
                <a:solidFill>
                  <a:srgbClr val="4AB3C1"/>
                </a:solidFill>
              </a:rPr>
              <a:t>members </a:t>
            </a:r>
            <a:r>
              <a:rPr lang="en-US" sz="2400" dirty="0">
                <a:solidFill>
                  <a:srgbClr val="4AB3C1"/>
                </a:solidFill>
              </a:rPr>
              <a:t>in the </a:t>
            </a:r>
            <a:r>
              <a:rPr lang="en-US" sz="2400" dirty="0" smtClean="0">
                <a:solidFill>
                  <a:srgbClr val="4AB3C1"/>
                </a:solidFill>
              </a:rPr>
              <a:t>House of Representatives.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Each </a:t>
            </a:r>
            <a:r>
              <a:rPr lang="en-US" sz="2400" dirty="0">
                <a:solidFill>
                  <a:srgbClr val="4AB3C1"/>
                </a:solidFill>
              </a:rPr>
              <a:t>state has a different number of representatives depending on </a:t>
            </a:r>
            <a:r>
              <a:rPr lang="en-US" sz="2400" dirty="0" smtClean="0">
                <a:solidFill>
                  <a:srgbClr val="4AB3C1"/>
                </a:solidFill>
              </a:rPr>
              <a:t>its </a:t>
            </a:r>
            <a:r>
              <a:rPr lang="en-US" sz="2400" dirty="0">
                <a:solidFill>
                  <a:srgbClr val="4AB3C1"/>
                </a:solidFill>
              </a:rPr>
              <a:t>total population. States with more people get more representatives. </a:t>
            </a:r>
            <a:r>
              <a:rPr lang="en-US" sz="1200" dirty="0">
                <a:solidFill>
                  <a:srgbClr val="4AB3C1"/>
                </a:solidFill>
              </a:rPr>
              <a:t/>
            </a:r>
            <a:br>
              <a:rPr lang="en-US" sz="1200" dirty="0">
                <a:solidFill>
                  <a:srgbClr val="4AB3C1"/>
                </a:solidFill>
              </a:rPr>
            </a:br>
            <a:r>
              <a:rPr lang="en-US" sz="1200" dirty="0">
                <a:solidFill>
                  <a:srgbClr val="4AB3C1"/>
                </a:solidFill>
              </a:rPr>
              <a:t/>
            </a:r>
            <a:br>
              <a:rPr lang="en-US" sz="1200" dirty="0">
                <a:solidFill>
                  <a:srgbClr val="4AB3C1"/>
                </a:solidFill>
              </a:rPr>
            </a:br>
            <a:endParaRPr lang="en-US" sz="1200" dirty="0">
              <a:solidFill>
                <a:srgbClr val="4AB3C1"/>
              </a:solidFill>
            </a:endParaRPr>
          </a:p>
        </p:txBody>
      </p:sp>
      <p:pic>
        <p:nvPicPr>
          <p:cNvPr id="7" name="Content Placeholder 6" descr="/Users/GroverPro/Desktop/IMG_1768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0"/>
          <a:stretch/>
        </p:blipFill>
        <p:spPr bwMode="auto">
          <a:xfrm>
            <a:off x="3845457" y="1393454"/>
            <a:ext cx="4337068" cy="278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3"/>
    </mc:Choice>
    <mc:Fallback xmlns="">
      <p:transition spd="slow" advTm="1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2" objId="3"/>
        <p14:stopEvt time="17198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47074"/>
            <a:ext cx="9817100" cy="1099344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4B0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Executive Branch – The President</a:t>
            </a:r>
            <a:endParaRPr lang="en-US" sz="36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/Users/GroverPro/Desktop/APIA Government Project/11390255_10207103099443898_3629939233284707791_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-998" r="428" b="527"/>
          <a:stretch/>
        </p:blipFill>
        <p:spPr bwMode="auto">
          <a:xfrm>
            <a:off x="108284" y="1273788"/>
            <a:ext cx="3997138" cy="2797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07306" y="1146417"/>
            <a:ext cx="4102768" cy="30526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The President is the head of the Executive Branch.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He or she is elected every four years and can only serve two terms.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4AB3C1"/>
                </a:solidFill>
              </a:rPr>
              <a:t>The President lives and works in the White House in Washington, DC.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2"/>
    </mc:Choice>
    <mc:Fallback xmlns="">
      <p:transition spd="slow" advTm="2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92" objId="3"/>
        <p14:stopEvt time="21111" objId="3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webextensions/webextension1.xml><?xml version="1.0" encoding="utf-8"?>
<we:webextension xmlns:we="http://schemas.microsoft.com/office/webextensions/webextension/2010/11" id="{8C1016DA-160C-024D-A905-B196530F0756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www.youtube.com/watch?v=tEPd98CbbMk&quot;"/>
    <we:property name="autoplay" value="null"/>
    <we:property name="starttime" value="null"/>
    <we:property name="endtime" value="null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D3E423A0-9C99-D64C-9936-684820ADC514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youtu.be/W9H3gvnN468&quot;"/>
    <we:property name="autoplay" value="null"/>
    <we:property name="starttime" value="null"/>
    <we:property name="endtime" value="null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1829</TotalTime>
  <Words>759</Words>
  <Application>Microsoft Office PowerPoint</Application>
  <PresentationFormat>On-screen Show (4:3)</PresentationFormat>
  <Paragraphs>83</Paragraphs>
  <Slides>19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What is a democracy?</vt:lpstr>
      <vt:lpstr>What is the US form of democracy?</vt:lpstr>
      <vt:lpstr>PowerPoint Presentation</vt:lpstr>
      <vt:lpstr>Legislative Branch – US Congress</vt:lpstr>
      <vt:lpstr>Legislative – The Senate</vt:lpstr>
      <vt:lpstr>Legislative – The House of Representatives</vt:lpstr>
      <vt:lpstr>Executive Branch – The President</vt:lpstr>
      <vt:lpstr>Executive- Vice President and Cabinet</vt:lpstr>
      <vt:lpstr>The Judicial Branch</vt:lpstr>
      <vt:lpstr>Three-Ring Government</vt:lpstr>
      <vt:lpstr>US Presidential Elections</vt:lpstr>
      <vt:lpstr>The Electoral College</vt:lpstr>
      <vt:lpstr>PowerPoint Presentation</vt:lpstr>
      <vt:lpstr>Learn More About the US Government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Duffin</dc:creator>
  <cp:lastModifiedBy>Lynn Gilbert</cp:lastModifiedBy>
  <cp:revision>130</cp:revision>
  <dcterms:created xsi:type="dcterms:W3CDTF">2016-01-12T13:51:10Z</dcterms:created>
  <dcterms:modified xsi:type="dcterms:W3CDTF">2017-10-04T15:17:22Z</dcterms:modified>
</cp:coreProperties>
</file>